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2" r:id="rId3"/>
    <p:sldId id="258" r:id="rId4"/>
    <p:sldId id="259" r:id="rId5"/>
    <p:sldId id="260" r:id="rId6"/>
    <p:sldId id="29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00"/>
    <a:srgbClr val="FF6600"/>
    <a:srgbClr val="FFFF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9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1AF87-D812-4109-B009-3B014A88C90D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AE3BD-029E-4A54-A584-42073B5503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46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jpe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5432" y="1484784"/>
            <a:ext cx="7786687" cy="1938992"/>
          </a:xfrm>
          <a:prstGeom prst="rect">
            <a:avLst/>
          </a:prstGeom>
          <a:gradFill rotWithShape="1">
            <a:gsLst>
              <a:gs pos="0">
                <a:srgbClr val="CBA092">
                  <a:tint val="30000"/>
                  <a:satMod val="250000"/>
                </a:srgbClr>
              </a:gs>
              <a:gs pos="72000">
                <a:srgbClr val="CBA092">
                  <a:tint val="75000"/>
                  <a:satMod val="210000"/>
                </a:srgbClr>
              </a:gs>
              <a:gs pos="100000">
                <a:srgbClr val="CBA092">
                  <a:tint val="85000"/>
                  <a:satMod val="210000"/>
                </a:srgbClr>
              </a:gs>
            </a:gsLst>
            <a:lin ang="5400000" scaled="1"/>
          </a:gradFill>
          <a:ln w="10000" cap="flat" cmpd="sng" algn="ctr">
            <a:solidFill>
              <a:srgbClr val="CBA092"/>
            </a:solidFill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CBA092">
                    <a:lumMod val="50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Решение систем</a:t>
            </a:r>
            <a:r>
              <a:rPr kumimoji="0" lang="ru-RU" sz="6000" b="1" i="0" u="none" strike="noStrike" kern="0" cap="none" spc="0" normalizeH="0" noProof="0" dirty="0" smtClean="0">
                <a:ln>
                  <a:noFill/>
                </a:ln>
                <a:solidFill>
                  <a:srgbClr val="CBA092">
                    <a:lumMod val="50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ru-RU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CBA092">
                    <a:lumMod val="50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уравнений.</a:t>
            </a:r>
          </a:p>
        </p:txBody>
      </p:sp>
      <p:pic>
        <p:nvPicPr>
          <p:cNvPr id="4097" name="Picture 1" descr="D:\Мои документы\Мои рисунки\mat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13433">
            <a:off x="4987060" y="3467140"/>
            <a:ext cx="3862752" cy="2508480"/>
          </a:xfrm>
          <a:prstGeom prst="rect">
            <a:avLst/>
          </a:prstGeom>
          <a:noFill/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7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latin typeface="Monotype Corsiva" pitchFamily="66" charset="0"/>
              </a:rPr>
              <a:t>Французский писатель Анатоль Франс заметил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“Чтобы переварить знания надо поглощать их с аппетитом”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6" descr="ANTN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149080"/>
            <a:ext cx="2880320" cy="240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D:\Мои документы\Мои рисунки\смайлы для тестов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0"/>
            <a:ext cx="4267200" cy="2286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4791476" cy="14167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Актуализация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опорных знаний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4074254"/>
          </a:xfrm>
          <a:solidFill>
            <a:srgbClr val="FFFF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Выразите одну переменную через другую из уравнения: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–6;    б)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ху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 = 0. в)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5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Определите, из какого уравнения системы какую переменную удобнее выразить: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	                               б) 	                          в)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1000100" y="4643446"/>
          <a:ext cx="1763391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" name="Формула" r:id="rId4" imgW="850531" imgH="482391" progId="Equation.3">
                  <p:embed/>
                </p:oleObj>
              </mc:Choice>
              <mc:Fallback>
                <p:oleObj name="Формула" r:id="rId4" imgW="850531" imgH="482391" progId="Equation.3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643446"/>
                        <a:ext cx="1763391" cy="1000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841542"/>
              </p:ext>
            </p:extLst>
          </p:nvPr>
        </p:nvGraphicFramePr>
        <p:xfrm>
          <a:off x="3786182" y="4591641"/>
          <a:ext cx="1577906" cy="105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" name="Формула" r:id="rId6" imgW="685800" imgH="457200" progId="Equation.3">
                  <p:embed/>
                </p:oleObj>
              </mc:Choice>
              <mc:Fallback>
                <p:oleObj name="Формула" r:id="rId6" imgW="685800" imgH="457200" progId="Equation.3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4591641"/>
                        <a:ext cx="1577906" cy="105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330114"/>
              </p:ext>
            </p:extLst>
          </p:nvPr>
        </p:nvGraphicFramePr>
        <p:xfrm>
          <a:off x="6175182" y="4551001"/>
          <a:ext cx="1853201" cy="103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" name="Формула" r:id="rId8" imgW="863225" imgH="482391" progId="Equation.3">
                  <p:embed/>
                </p:oleObj>
              </mc:Choice>
              <mc:Fallback>
                <p:oleObj name="Формула" r:id="rId8" imgW="863225" imgH="482391" progId="Equation.3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182" y="4551001"/>
                        <a:ext cx="1853201" cy="103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D:\Мои документы\Мои рисунки\смайлы для тестов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0"/>
            <a:ext cx="4267200" cy="2286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82318"/>
            <a:ext cx="5005790" cy="17036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Актуализация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опорных знаний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357430"/>
            <a:ext cx="8229600" cy="4000528"/>
          </a:xfrm>
          <a:solidFill>
            <a:srgbClr val="FFFF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85000" lnSpcReduction="20000"/>
          </a:bodyPr>
          <a:lstStyle/>
          <a:p>
            <a:pPr lvl="3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Сколько решений уравнения </a:t>
            </a:r>
          </a:p>
          <a:p>
            <a:pPr lvl="3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3">
              <a:buNone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находится среди пар чисел</a:t>
            </a:r>
          </a:p>
          <a:p>
            <a:pPr lvl="3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3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(-3; 1);      (0; 0);       (-2; 2)</a:t>
            </a:r>
          </a:p>
          <a:p>
            <a:pPr lvl="3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lvl="3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lvl="3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                        	   </a:t>
            </a:r>
          </a:p>
          <a:p>
            <a:pPr lvl="3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129301"/>
              </p:ext>
            </p:extLst>
          </p:nvPr>
        </p:nvGraphicFramePr>
        <p:xfrm>
          <a:off x="2143108" y="3071810"/>
          <a:ext cx="3929090" cy="85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8" name="Формула" r:id="rId4" imgW="1104900" imgH="241300" progId="Equation.3">
                  <p:embed/>
                </p:oleObj>
              </mc:Choice>
              <mc:Fallback>
                <p:oleObj name="Формула" r:id="rId4" imgW="1104900" imgH="24130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3071810"/>
                        <a:ext cx="3929090" cy="8580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6984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Способы решения систем уравнений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7554" y="1714488"/>
            <a:ext cx="5572164" cy="3785652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 подстановки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 сложения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Графический метод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Содержимое 7" descr="s26634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3286117" cy="414340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6" name="Group 4"/>
          <p:cNvGrpSpPr>
            <a:grpSpLocks/>
          </p:cNvGrpSpPr>
          <p:nvPr/>
        </p:nvGrpSpPr>
        <p:grpSpPr bwMode="auto">
          <a:xfrm>
            <a:off x="-119063" y="2819401"/>
            <a:ext cx="2463800" cy="1570038"/>
            <a:chOff x="-173" y="1392"/>
            <a:chExt cx="1552" cy="989"/>
          </a:xfrm>
        </p:grpSpPr>
        <p:sp>
          <p:nvSpPr>
            <p:cNvPr id="49157" name="Text Box 5"/>
            <p:cNvSpPr txBox="1">
              <a:spLocks noChangeArrowheads="1"/>
            </p:cNvSpPr>
            <p:nvPr/>
          </p:nvSpPr>
          <p:spPr bwMode="auto">
            <a:xfrm>
              <a:off x="-173" y="1392"/>
              <a:ext cx="1552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 smtClean="0">
                  <a:solidFill>
                    <a:srgbClr val="000000"/>
                  </a:solidFill>
                </a:rPr>
                <a:t>у - 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</a:t>
              </a:r>
              <a:r>
                <a:rPr lang="ru-RU" sz="2400" b="1" i="1" baseline="30000" dirty="0" smtClean="0">
                  <a:solidFill>
                    <a:srgbClr val="000000"/>
                  </a:solidFill>
                </a:rPr>
                <a:t>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=0,</a:t>
              </a:r>
              <a:endParaRPr lang="ru-RU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 smtClean="0">
                  <a:solidFill>
                    <a:srgbClr val="000000"/>
                  </a:solidFill>
                </a:rPr>
                <a:t>     у-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2x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–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3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=0;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 smtClean="0">
                  <a:solidFill>
                    <a:srgbClr val="FFFFFF"/>
                  </a:solidFill>
                  <a:latin typeface="Times New Roman" pitchFamily="18" charset="0"/>
                </a:rPr>
                <a:t> 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dirty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58" name="AutoShape 6"/>
            <p:cNvSpPr>
              <a:spLocks/>
            </p:cNvSpPr>
            <p:nvPr/>
          </p:nvSpPr>
          <p:spPr bwMode="auto">
            <a:xfrm>
              <a:off x="85" y="1455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159" name="Group 7"/>
          <p:cNvGrpSpPr>
            <a:grpSpLocks/>
          </p:cNvGrpSpPr>
          <p:nvPr/>
        </p:nvGrpSpPr>
        <p:grpSpPr bwMode="auto">
          <a:xfrm>
            <a:off x="1143000" y="1981200"/>
            <a:ext cx="2133600" cy="762000"/>
            <a:chOff x="720" y="1248"/>
            <a:chExt cx="1344" cy="480"/>
          </a:xfrm>
        </p:grpSpPr>
        <p:sp>
          <p:nvSpPr>
            <p:cNvPr id="49160" name="AutoShape 8"/>
            <p:cNvSpPr>
              <a:spLocks noChangeArrowheads="1"/>
            </p:cNvSpPr>
            <p:nvPr/>
          </p:nvSpPr>
          <p:spPr bwMode="auto">
            <a:xfrm>
              <a:off x="720" y="1248"/>
              <a:ext cx="1344" cy="480"/>
            </a:xfrm>
            <a:prstGeom prst="cloudCallout">
              <a:avLst>
                <a:gd name="adj1" fmla="val -68898"/>
                <a:gd name="adj2" fmla="val 74375"/>
              </a:avLst>
            </a:prstGeom>
            <a:solidFill>
              <a:srgbClr val="FF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61" name="Text Box 9"/>
            <p:cNvSpPr txBox="1">
              <a:spLocks noChangeArrowheads="1"/>
            </p:cNvSpPr>
            <p:nvPr/>
          </p:nvSpPr>
          <p:spPr bwMode="auto">
            <a:xfrm>
              <a:off x="761" y="1344"/>
              <a:ext cx="126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Выразим у через х</a:t>
              </a:r>
            </a:p>
          </p:txBody>
        </p:sp>
      </p:grp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3038475" y="2708277"/>
            <a:ext cx="2778125" cy="830263"/>
            <a:chOff x="1914" y="1706"/>
            <a:chExt cx="1750" cy="523"/>
          </a:xfrm>
        </p:grpSpPr>
        <p:sp>
          <p:nvSpPr>
            <p:cNvPr id="49163" name="Text Box 11"/>
            <p:cNvSpPr txBox="1">
              <a:spLocks noChangeArrowheads="1"/>
            </p:cNvSpPr>
            <p:nvPr/>
          </p:nvSpPr>
          <p:spPr bwMode="auto">
            <a:xfrm>
              <a:off x="1914" y="1706"/>
              <a:ext cx="175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y=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 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,</a:t>
              </a:r>
              <a:endParaRPr lang="ru-RU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 smtClean="0">
                  <a:solidFill>
                    <a:srgbClr val="000000"/>
                  </a:solidFill>
                </a:rPr>
                <a:t>         у-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2x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–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3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=0;</a:t>
              </a:r>
            </a:p>
          </p:txBody>
        </p:sp>
        <p:sp>
          <p:nvSpPr>
            <p:cNvPr id="49164" name="AutoShape 12"/>
            <p:cNvSpPr>
              <a:spLocks/>
            </p:cNvSpPr>
            <p:nvPr/>
          </p:nvSpPr>
          <p:spPr bwMode="auto">
            <a:xfrm>
              <a:off x="2352" y="1776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165" name="Group 13"/>
          <p:cNvGrpSpPr>
            <a:grpSpLocks/>
          </p:cNvGrpSpPr>
          <p:nvPr/>
        </p:nvGrpSpPr>
        <p:grpSpPr bwMode="auto">
          <a:xfrm>
            <a:off x="1676400" y="3124200"/>
            <a:ext cx="2328863" cy="1371600"/>
            <a:chOff x="1296" y="1920"/>
            <a:chExt cx="1467" cy="864"/>
          </a:xfrm>
        </p:grpSpPr>
        <p:cxnSp>
          <p:nvCxnSpPr>
            <p:cNvPr id="49166" name="AutoShape 14"/>
            <p:cNvCxnSpPr>
              <a:cxnSpLocks noChangeShapeType="1"/>
            </p:cNvCxnSpPr>
            <p:nvPr/>
          </p:nvCxnSpPr>
          <p:spPr bwMode="auto">
            <a:xfrm rot="10800000" flipH="1" flipV="1">
              <a:off x="2352" y="1920"/>
              <a:ext cx="411" cy="259"/>
            </a:xfrm>
            <a:prstGeom prst="curvedConnector4">
              <a:avLst>
                <a:gd name="adj1" fmla="val -35037"/>
                <a:gd name="adj2" fmla="val 155597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167" name="AutoShape 15"/>
            <p:cNvSpPr>
              <a:spLocks noChangeArrowheads="1"/>
            </p:cNvSpPr>
            <p:nvPr/>
          </p:nvSpPr>
          <p:spPr bwMode="auto">
            <a:xfrm flipH="1" flipV="1">
              <a:off x="1296" y="2400"/>
              <a:ext cx="1008" cy="384"/>
            </a:xfrm>
            <a:prstGeom prst="cloudCallout">
              <a:avLst>
                <a:gd name="adj1" fmla="val -54963"/>
                <a:gd name="adj2" fmla="val 80986"/>
              </a:avLst>
            </a:prstGeom>
            <a:solidFill>
              <a:srgbClr val="FF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68" name="Text Box 16"/>
            <p:cNvSpPr txBox="1">
              <a:spLocks noChangeArrowheads="1"/>
            </p:cNvSpPr>
            <p:nvPr/>
          </p:nvSpPr>
          <p:spPr bwMode="auto">
            <a:xfrm>
              <a:off x="1440" y="2496"/>
              <a:ext cx="7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Подставим</a:t>
              </a:r>
            </a:p>
          </p:txBody>
        </p:sp>
      </p:grpSp>
      <p:grpSp>
        <p:nvGrpSpPr>
          <p:cNvPr id="49169" name="Group 17"/>
          <p:cNvGrpSpPr>
            <a:grpSpLocks/>
          </p:cNvGrpSpPr>
          <p:nvPr/>
        </p:nvGrpSpPr>
        <p:grpSpPr bwMode="auto">
          <a:xfrm>
            <a:off x="6096001" y="2667000"/>
            <a:ext cx="2327276" cy="1200150"/>
            <a:chOff x="3840" y="1680"/>
            <a:chExt cx="1466" cy="756"/>
          </a:xfrm>
        </p:grpSpPr>
        <p:sp>
          <p:nvSpPr>
            <p:cNvPr id="49170" name="Text Box 18"/>
            <p:cNvSpPr txBox="1">
              <a:spLocks noChangeArrowheads="1"/>
            </p:cNvSpPr>
            <p:nvPr/>
          </p:nvSpPr>
          <p:spPr bwMode="auto">
            <a:xfrm>
              <a:off x="3888" y="1680"/>
              <a:ext cx="1418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y=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 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,</a:t>
              </a:r>
              <a:endParaRPr lang="ru-RU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 -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2x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–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 3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=0;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dirty="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71" name="AutoShape 19"/>
            <p:cNvSpPr>
              <a:spLocks/>
            </p:cNvSpPr>
            <p:nvPr/>
          </p:nvSpPr>
          <p:spPr bwMode="auto">
            <a:xfrm>
              <a:off x="3840" y="1728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172" name="Group 20"/>
          <p:cNvGrpSpPr>
            <a:grpSpLocks/>
          </p:cNvGrpSpPr>
          <p:nvPr/>
        </p:nvGrpSpPr>
        <p:grpSpPr bwMode="auto">
          <a:xfrm>
            <a:off x="5486400" y="3581400"/>
            <a:ext cx="2057400" cy="685800"/>
            <a:chOff x="3456" y="2256"/>
            <a:chExt cx="1296" cy="432"/>
          </a:xfrm>
        </p:grpSpPr>
        <p:sp>
          <p:nvSpPr>
            <p:cNvPr id="49173" name="AutoShape 21"/>
            <p:cNvSpPr>
              <a:spLocks noChangeArrowheads="1"/>
            </p:cNvSpPr>
            <p:nvPr/>
          </p:nvSpPr>
          <p:spPr bwMode="auto">
            <a:xfrm flipH="1" flipV="1">
              <a:off x="3456" y="2304"/>
              <a:ext cx="1296" cy="384"/>
            </a:xfrm>
            <a:prstGeom prst="cloudCallout">
              <a:avLst>
                <a:gd name="adj1" fmla="val -58875"/>
                <a:gd name="adj2" fmla="val 80727"/>
              </a:avLst>
            </a:prstGeom>
            <a:solidFill>
              <a:srgbClr val="FF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74" name="Text Box 22"/>
            <p:cNvSpPr txBox="1">
              <a:spLocks noChangeArrowheads="1"/>
            </p:cNvSpPr>
            <p:nvPr/>
          </p:nvSpPr>
          <p:spPr bwMode="auto">
            <a:xfrm>
              <a:off x="3840" y="2256"/>
              <a:ext cx="75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Решим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уравнение</a:t>
              </a:r>
            </a:p>
          </p:txBody>
        </p:sp>
      </p:grpSp>
      <p:grpSp>
        <p:nvGrpSpPr>
          <p:cNvPr id="49175" name="Group 23"/>
          <p:cNvGrpSpPr>
            <a:grpSpLocks/>
          </p:cNvGrpSpPr>
          <p:nvPr/>
        </p:nvGrpSpPr>
        <p:grpSpPr bwMode="auto">
          <a:xfrm>
            <a:off x="304800" y="4800600"/>
            <a:ext cx="1447800" cy="1600200"/>
            <a:chOff x="192" y="3024"/>
            <a:chExt cx="912" cy="1008"/>
          </a:xfrm>
        </p:grpSpPr>
        <p:cxnSp>
          <p:nvCxnSpPr>
            <p:cNvPr id="49176" name="AutoShape 24"/>
            <p:cNvCxnSpPr>
              <a:cxnSpLocks noChangeShapeType="1"/>
            </p:cNvCxnSpPr>
            <p:nvPr/>
          </p:nvCxnSpPr>
          <p:spPr bwMode="auto">
            <a:xfrm rot="5400000" flipH="1" flipV="1">
              <a:off x="558" y="3282"/>
              <a:ext cx="518" cy="1"/>
            </a:xfrm>
            <a:prstGeom prst="curvedConnector5">
              <a:avLst>
                <a:gd name="adj1" fmla="val -2125"/>
                <a:gd name="adj2" fmla="val 51499995"/>
                <a:gd name="adj3" fmla="val 127801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177" name="AutoShape 25"/>
            <p:cNvSpPr>
              <a:spLocks noChangeArrowheads="1"/>
            </p:cNvSpPr>
            <p:nvPr/>
          </p:nvSpPr>
          <p:spPr bwMode="auto">
            <a:xfrm flipH="1" flipV="1">
              <a:off x="192" y="3696"/>
              <a:ext cx="912" cy="336"/>
            </a:xfrm>
            <a:prstGeom prst="cloudCallout">
              <a:avLst>
                <a:gd name="adj1" fmla="val -50662"/>
                <a:gd name="adj2" fmla="val 91963"/>
              </a:avLst>
            </a:prstGeom>
            <a:solidFill>
              <a:srgbClr val="FF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178" name="Text Box 26"/>
            <p:cNvSpPr txBox="1">
              <a:spLocks noChangeArrowheads="1"/>
            </p:cNvSpPr>
            <p:nvPr/>
          </p:nvSpPr>
          <p:spPr bwMode="auto">
            <a:xfrm>
              <a:off x="288" y="3744"/>
              <a:ext cx="7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Подставим</a:t>
              </a:r>
            </a:p>
          </p:txBody>
        </p:sp>
      </p:grpSp>
      <p:grpSp>
        <p:nvGrpSpPr>
          <p:cNvPr id="49179" name="Group 27"/>
          <p:cNvGrpSpPr>
            <a:grpSpLocks/>
          </p:cNvGrpSpPr>
          <p:nvPr/>
        </p:nvGrpSpPr>
        <p:grpSpPr bwMode="auto">
          <a:xfrm>
            <a:off x="611188" y="4724403"/>
            <a:ext cx="1301749" cy="830263"/>
            <a:chOff x="384" y="2976"/>
            <a:chExt cx="820" cy="523"/>
          </a:xfrm>
        </p:grpSpPr>
        <p:sp>
          <p:nvSpPr>
            <p:cNvPr id="49180" name="Text Box 28"/>
            <p:cNvSpPr txBox="1">
              <a:spLocks noChangeArrowheads="1"/>
            </p:cNvSpPr>
            <p:nvPr/>
          </p:nvSpPr>
          <p:spPr bwMode="auto">
            <a:xfrm>
              <a:off x="432" y="2976"/>
              <a:ext cx="77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y=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 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,</a:t>
              </a:r>
              <a:r>
                <a:rPr lang="ru-RU" sz="2400" dirty="0" smtClea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 -1;</a:t>
              </a:r>
            </a:p>
          </p:txBody>
        </p:sp>
        <p:sp>
          <p:nvSpPr>
            <p:cNvPr id="49181" name="AutoShape 29"/>
            <p:cNvSpPr>
              <a:spLocks/>
            </p:cNvSpPr>
            <p:nvPr/>
          </p:nvSpPr>
          <p:spPr bwMode="auto">
            <a:xfrm>
              <a:off x="384" y="302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192" name="Group 40"/>
          <p:cNvGrpSpPr>
            <a:grpSpLocks/>
          </p:cNvGrpSpPr>
          <p:nvPr/>
        </p:nvGrpSpPr>
        <p:grpSpPr bwMode="auto">
          <a:xfrm>
            <a:off x="2590801" y="4724403"/>
            <a:ext cx="1182688" cy="830263"/>
            <a:chOff x="1680" y="2976"/>
            <a:chExt cx="745" cy="523"/>
          </a:xfrm>
        </p:grpSpPr>
        <p:sp>
          <p:nvSpPr>
            <p:cNvPr id="49193" name="Text Box 41"/>
            <p:cNvSpPr txBox="1">
              <a:spLocks noChangeArrowheads="1"/>
            </p:cNvSpPr>
            <p:nvPr/>
          </p:nvSpPr>
          <p:spPr bwMode="auto">
            <a:xfrm>
              <a:off x="1728" y="2976"/>
              <a:ext cx="69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>
                  <a:solidFill>
                    <a:srgbClr val="000000"/>
                  </a:solidFill>
                </a:rPr>
                <a:t>х = -1,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>
                  <a:solidFill>
                    <a:srgbClr val="000000"/>
                  </a:solidFill>
                </a:rPr>
                <a:t>у =1.</a:t>
              </a:r>
            </a:p>
          </p:txBody>
        </p:sp>
        <p:sp>
          <p:nvSpPr>
            <p:cNvPr id="49194" name="AutoShape 42"/>
            <p:cNvSpPr>
              <a:spLocks/>
            </p:cNvSpPr>
            <p:nvPr/>
          </p:nvSpPr>
          <p:spPr bwMode="auto">
            <a:xfrm>
              <a:off x="1680" y="3024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199" name="Group 47"/>
          <p:cNvGrpSpPr>
            <a:grpSpLocks/>
          </p:cNvGrpSpPr>
          <p:nvPr/>
        </p:nvGrpSpPr>
        <p:grpSpPr bwMode="auto">
          <a:xfrm>
            <a:off x="6858001" y="4800603"/>
            <a:ext cx="1141413" cy="830263"/>
            <a:chOff x="1680" y="2976"/>
            <a:chExt cx="719" cy="523"/>
          </a:xfrm>
        </p:grpSpPr>
        <p:sp>
          <p:nvSpPr>
            <p:cNvPr id="49200" name="Text Box 48"/>
            <p:cNvSpPr txBox="1">
              <a:spLocks noChangeArrowheads="1"/>
            </p:cNvSpPr>
            <p:nvPr/>
          </p:nvSpPr>
          <p:spPr bwMode="auto">
            <a:xfrm>
              <a:off x="1728" y="2976"/>
              <a:ext cx="67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>
                  <a:solidFill>
                    <a:srgbClr val="000000"/>
                  </a:solidFill>
                </a:rPr>
                <a:t>х =3,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i="1" dirty="0">
                  <a:solidFill>
                    <a:srgbClr val="000000"/>
                  </a:solidFill>
                </a:rPr>
                <a:t>у = 9.</a:t>
              </a:r>
            </a:p>
          </p:txBody>
        </p:sp>
        <p:sp>
          <p:nvSpPr>
            <p:cNvPr id="49201" name="AutoShape 49"/>
            <p:cNvSpPr>
              <a:spLocks/>
            </p:cNvSpPr>
            <p:nvPr/>
          </p:nvSpPr>
          <p:spPr bwMode="auto">
            <a:xfrm>
              <a:off x="1680" y="3024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208" name="Group 56"/>
          <p:cNvGrpSpPr>
            <a:grpSpLocks/>
          </p:cNvGrpSpPr>
          <p:nvPr/>
        </p:nvGrpSpPr>
        <p:grpSpPr bwMode="auto">
          <a:xfrm>
            <a:off x="5029200" y="4800601"/>
            <a:ext cx="1224426" cy="830419"/>
            <a:chOff x="384" y="2976"/>
            <a:chExt cx="768" cy="513"/>
          </a:xfrm>
        </p:grpSpPr>
        <p:sp>
          <p:nvSpPr>
            <p:cNvPr id="49209" name="Text Box 57"/>
            <p:cNvSpPr txBox="1">
              <a:spLocks noChangeArrowheads="1"/>
            </p:cNvSpPr>
            <p:nvPr/>
          </p:nvSpPr>
          <p:spPr bwMode="auto">
            <a:xfrm>
              <a:off x="432" y="2976"/>
              <a:ext cx="720" cy="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y=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 </a:t>
              </a: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en-US" sz="2400" b="1" i="1" baseline="30000" dirty="0" smtClean="0">
                  <a:solidFill>
                    <a:srgbClr val="000000"/>
                  </a:solidFill>
                </a:rPr>
                <a:t>2 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,</a:t>
              </a:r>
              <a:endParaRPr lang="ru-RU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smtClean="0">
                  <a:solidFill>
                    <a:srgbClr val="000000"/>
                  </a:solidFill>
                </a:rPr>
                <a:t>x</a:t>
              </a:r>
              <a:r>
                <a:rPr lang="ru-RU" sz="2400" b="1" i="1" dirty="0" smtClean="0">
                  <a:solidFill>
                    <a:srgbClr val="000000"/>
                  </a:solidFill>
                </a:rPr>
                <a:t>= 3;</a:t>
              </a:r>
            </a:p>
          </p:txBody>
        </p:sp>
        <p:sp>
          <p:nvSpPr>
            <p:cNvPr id="49210" name="AutoShape 58"/>
            <p:cNvSpPr>
              <a:spLocks/>
            </p:cNvSpPr>
            <p:nvPr/>
          </p:nvSpPr>
          <p:spPr bwMode="auto">
            <a:xfrm>
              <a:off x="384" y="302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9211" name="Group 59"/>
          <p:cNvGrpSpPr>
            <a:grpSpLocks/>
          </p:cNvGrpSpPr>
          <p:nvPr/>
        </p:nvGrpSpPr>
        <p:grpSpPr bwMode="auto">
          <a:xfrm>
            <a:off x="4724400" y="4953000"/>
            <a:ext cx="1447800" cy="1600200"/>
            <a:chOff x="192" y="3024"/>
            <a:chExt cx="912" cy="1008"/>
          </a:xfrm>
        </p:grpSpPr>
        <p:cxnSp>
          <p:nvCxnSpPr>
            <p:cNvPr id="49212" name="AutoShape 60"/>
            <p:cNvCxnSpPr>
              <a:cxnSpLocks noChangeShapeType="1"/>
            </p:cNvCxnSpPr>
            <p:nvPr/>
          </p:nvCxnSpPr>
          <p:spPr bwMode="auto">
            <a:xfrm rot="5400000" flipH="1" flipV="1">
              <a:off x="558" y="3282"/>
              <a:ext cx="518" cy="1"/>
            </a:xfrm>
            <a:prstGeom prst="curvedConnector5">
              <a:avLst>
                <a:gd name="adj1" fmla="val -2125"/>
                <a:gd name="adj2" fmla="val 51499995"/>
                <a:gd name="adj3" fmla="val 127801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213" name="AutoShape 61"/>
            <p:cNvSpPr>
              <a:spLocks noChangeArrowheads="1"/>
            </p:cNvSpPr>
            <p:nvPr/>
          </p:nvSpPr>
          <p:spPr bwMode="auto">
            <a:xfrm flipH="1" flipV="1">
              <a:off x="192" y="3696"/>
              <a:ext cx="912" cy="336"/>
            </a:xfrm>
            <a:prstGeom prst="cloudCallout">
              <a:avLst>
                <a:gd name="adj1" fmla="val -50662"/>
                <a:gd name="adj2" fmla="val 91963"/>
              </a:avLst>
            </a:prstGeom>
            <a:solidFill>
              <a:srgbClr val="FF99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9214" name="Text Box 62"/>
            <p:cNvSpPr txBox="1">
              <a:spLocks noChangeArrowheads="1"/>
            </p:cNvSpPr>
            <p:nvPr/>
          </p:nvSpPr>
          <p:spPr bwMode="auto">
            <a:xfrm>
              <a:off x="288" y="3744"/>
              <a:ext cx="7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srgbClr val="000000"/>
                  </a:solidFill>
                  <a:latin typeface="Times New Roman" pitchFamily="18" charset="0"/>
                </a:rPr>
                <a:t>Подставим</a:t>
              </a:r>
            </a:p>
          </p:txBody>
        </p:sp>
      </p:grpSp>
      <p:sp>
        <p:nvSpPr>
          <p:cNvPr id="49219" name="Text Box 67"/>
          <p:cNvSpPr txBox="1">
            <a:spLocks noChangeArrowheads="1"/>
          </p:cNvSpPr>
          <p:nvPr/>
        </p:nvSpPr>
        <p:spPr bwMode="auto">
          <a:xfrm>
            <a:off x="61722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</a:rPr>
              <a:t>Ответ: (-1; 1) ; ( 3; 9)</a:t>
            </a:r>
          </a:p>
        </p:txBody>
      </p:sp>
      <p:sp>
        <p:nvSpPr>
          <p:cNvPr id="44" name="Text Box 3"/>
          <p:cNvSpPr txBox="1">
            <a:spLocks noChangeArrowheads="1"/>
          </p:cNvSpPr>
          <p:nvPr/>
        </p:nvSpPr>
        <p:spPr bwMode="auto">
          <a:xfrm>
            <a:off x="133350" y="268288"/>
            <a:ext cx="8863014" cy="148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285750" y="420688"/>
            <a:ext cx="8863014" cy="148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156036" y="508592"/>
            <a:ext cx="8892480" cy="12241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a typeface="+mj-ea"/>
                <a:cs typeface="Times New Roman" pitchFamily="18" charset="0"/>
              </a:rPr>
              <a:t>Решение системы уравнений способом подстановки</a:t>
            </a:r>
            <a:endParaRPr lang="ru-RU" sz="2800" b="1" dirty="0">
              <a:solidFill>
                <a:srgbClr val="C00000"/>
              </a:solidFill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6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49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19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208</Words>
  <Application>Microsoft Office PowerPoint</Application>
  <PresentationFormat>Экран (4:3)</PresentationFormat>
  <Paragraphs>57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Городская</vt:lpstr>
      <vt:lpstr>Формула</vt:lpstr>
      <vt:lpstr>Презентация PowerPoint</vt:lpstr>
      <vt:lpstr>Презентация PowerPoint</vt:lpstr>
      <vt:lpstr>Актуализация  опорных знаний</vt:lpstr>
      <vt:lpstr>Актуализация  опорных знаний</vt:lpstr>
      <vt:lpstr>Способы решения систем уравнений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теме:  « Уравнения и системы уравнений»</dc:title>
  <dc:creator>User</dc:creator>
  <cp:lastModifiedBy>User</cp:lastModifiedBy>
  <cp:revision>189</cp:revision>
  <dcterms:modified xsi:type="dcterms:W3CDTF">2016-11-27T06:04:49Z</dcterms:modified>
</cp:coreProperties>
</file>